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4" r:id="rId5"/>
    <p:sldId id="279" r:id="rId6"/>
    <p:sldId id="280" r:id="rId7"/>
    <p:sldId id="281" r:id="rId8"/>
    <p:sldId id="282" r:id="rId9"/>
    <p:sldId id="284" r:id="rId10"/>
    <p:sldId id="285" r:id="rId11"/>
    <p:sldId id="286" r:id="rId12"/>
    <p:sldId id="287" r:id="rId13"/>
    <p:sldId id="288" r:id="rId14"/>
    <p:sldId id="289" r:id="rId15"/>
    <p:sldId id="290" r:id="rId16"/>
    <p:sldId id="291" r:id="rId17"/>
    <p:sldId id="29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9E52"/>
    <a:srgbClr val="70A086"/>
    <a:srgbClr val="016BA7"/>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9DA04-02E6-4FE4-AAE4-ADB08A2723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6FB80F-F777-417B-9CDE-BE1CA537FD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D87F5DF-535F-459F-923E-B49DC1EE9FCB}"/>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5" name="Footer Placeholder 4">
            <a:extLst>
              <a:ext uri="{FF2B5EF4-FFF2-40B4-BE49-F238E27FC236}">
                <a16:creationId xmlns:a16="http://schemas.microsoft.com/office/drawing/2014/main" id="{A8DEEA3F-66F1-4EC3-BE6D-6B936DFD04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9E9F8-BD76-4E11-B5CB-16D231507CE9}"/>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1958268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C494E-8D63-4AE8-A997-ED3102C1D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42281C-26B2-48D2-B771-D48D956D11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740B90-AE01-4B94-A1D9-6E3DA0FC90DD}"/>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5" name="Footer Placeholder 4">
            <a:extLst>
              <a:ext uri="{FF2B5EF4-FFF2-40B4-BE49-F238E27FC236}">
                <a16:creationId xmlns:a16="http://schemas.microsoft.com/office/drawing/2014/main" id="{4F6C22D7-23E1-49DB-9DFD-1B4283AA4F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EDD7B1-E9EA-4F16-9F7D-8F5E85704A0A}"/>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3481802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748ADB-DBB2-475D-BC49-570FABA0FB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DBED4A-BEA0-4AEC-B40B-7F9440B8DF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10B3F1-0B7E-433B-8473-B3EB895D596E}"/>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5" name="Footer Placeholder 4">
            <a:extLst>
              <a:ext uri="{FF2B5EF4-FFF2-40B4-BE49-F238E27FC236}">
                <a16:creationId xmlns:a16="http://schemas.microsoft.com/office/drawing/2014/main" id="{E62A82F8-6426-435A-A045-DAF1C4B0B7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2C58EB-66D4-48D3-BD2D-E55EAB03EB27}"/>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393384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ED04F-AC92-4A27-82EF-9D12869A63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10B378-25A5-44C7-BA03-89CCE10A6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5422E1-932C-4355-91FE-A1F2807249E0}"/>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5" name="Footer Placeholder 4">
            <a:extLst>
              <a:ext uri="{FF2B5EF4-FFF2-40B4-BE49-F238E27FC236}">
                <a16:creationId xmlns:a16="http://schemas.microsoft.com/office/drawing/2014/main" id="{D0E8EABF-B08D-4942-9D41-9E367E8A90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5FA276-156A-45FF-8F94-EBD4B6519CDC}"/>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3861831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EE314-F8AE-42BA-A9BE-A63ADA0196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7E58CE-5BF0-457D-8C6B-672A239002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AF2D45-E239-45E0-B26E-4518FE3DDE10}"/>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5" name="Footer Placeholder 4">
            <a:extLst>
              <a:ext uri="{FF2B5EF4-FFF2-40B4-BE49-F238E27FC236}">
                <a16:creationId xmlns:a16="http://schemas.microsoft.com/office/drawing/2014/main" id="{E025EE83-1D7C-492E-8FFB-66B1D73065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D7C243-290B-4E55-8C8F-BBF42DFFD2E5}"/>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2054426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B510A-20C6-4DE5-BDD1-B20A4E44A9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4FF78C1-65F0-4355-94BC-E7D7D4F32F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D19DA4-190E-4E36-A330-AEE084F63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A1002A7-31C4-48C3-8689-1EE537D451B7}"/>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6" name="Footer Placeholder 5">
            <a:extLst>
              <a:ext uri="{FF2B5EF4-FFF2-40B4-BE49-F238E27FC236}">
                <a16:creationId xmlns:a16="http://schemas.microsoft.com/office/drawing/2014/main" id="{29E478D4-8953-4AB3-9807-1BCC3DAF15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C8321-D6BD-4FF8-82CB-ABED915706E3}"/>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30858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5EEB0-A781-46A9-A0FE-0CE30FD8911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6DAC56-C23E-4193-82E9-2EB815EABE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F865FC-39DE-4977-933B-CB421CE4A2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AC4050D-88E6-46EE-B2DC-49FCB2D690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4769D-4DEE-4036-981D-A84EE77D13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FFCB47-C56B-47FC-8D9B-98B5BBC097CD}"/>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8" name="Footer Placeholder 7">
            <a:extLst>
              <a:ext uri="{FF2B5EF4-FFF2-40B4-BE49-F238E27FC236}">
                <a16:creationId xmlns:a16="http://schemas.microsoft.com/office/drawing/2014/main" id="{B0FF2D30-4344-4C76-A346-8C09979C868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3A1714-607F-44C9-9ACA-2BD8139BC05B}"/>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226175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CDAA2-A5B7-4D65-A8E0-97AE033EEA2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5C44ACD-9AA8-4D53-B2A2-7A77C27D369D}"/>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4" name="Footer Placeholder 3">
            <a:extLst>
              <a:ext uri="{FF2B5EF4-FFF2-40B4-BE49-F238E27FC236}">
                <a16:creationId xmlns:a16="http://schemas.microsoft.com/office/drawing/2014/main" id="{45A847A4-F00F-48F0-97A2-0B3E78E70D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DA28E1-EC0B-470F-8E8D-0749CA0944EA}"/>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809941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F6CBA5-4817-4C60-9E45-494172B3E983}"/>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3" name="Footer Placeholder 2">
            <a:extLst>
              <a:ext uri="{FF2B5EF4-FFF2-40B4-BE49-F238E27FC236}">
                <a16:creationId xmlns:a16="http://schemas.microsoft.com/office/drawing/2014/main" id="{1BE8FEC2-D1CD-411F-A004-ED1A9B70376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FA108D5-3D95-4B5E-86F4-626CEA326DBD}"/>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346577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7D276-8E65-46A3-A080-70DDF3BC9F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611D118-824E-4742-9589-9C01619F9C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414D9E-C573-49A2-94F5-14CE67FEA4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1D91D2-5911-45F3-A7D3-AD15B65EEE71}"/>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6" name="Footer Placeholder 5">
            <a:extLst>
              <a:ext uri="{FF2B5EF4-FFF2-40B4-BE49-F238E27FC236}">
                <a16:creationId xmlns:a16="http://schemas.microsoft.com/office/drawing/2014/main" id="{3C89E2CC-8AD1-4D96-BA12-97D30FF752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5F6DA4-5CA4-4CBB-B1BD-1A1D63F4C6A4}"/>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13618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6F90F-2C4D-4096-87A3-A58C672AC5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79934B3-64A4-4F69-B3D2-413C72526E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4D0A386-9E44-42D2-B50D-737C3CA5DE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69FCE5-A462-468A-B7C7-509376CD752D}"/>
              </a:ext>
            </a:extLst>
          </p:cNvPr>
          <p:cNvSpPr>
            <a:spLocks noGrp="1"/>
          </p:cNvSpPr>
          <p:nvPr>
            <p:ph type="dt" sz="half" idx="10"/>
          </p:nvPr>
        </p:nvSpPr>
        <p:spPr/>
        <p:txBody>
          <a:bodyPr/>
          <a:lstStyle/>
          <a:p>
            <a:fld id="{86B11042-CFBB-485B-9A36-D88723DD893E}" type="datetimeFigureOut">
              <a:rPr lang="en-GB" smtClean="0"/>
              <a:t>05/08/2022</a:t>
            </a:fld>
            <a:endParaRPr lang="en-GB"/>
          </a:p>
        </p:txBody>
      </p:sp>
      <p:sp>
        <p:nvSpPr>
          <p:cNvPr id="6" name="Footer Placeholder 5">
            <a:extLst>
              <a:ext uri="{FF2B5EF4-FFF2-40B4-BE49-F238E27FC236}">
                <a16:creationId xmlns:a16="http://schemas.microsoft.com/office/drawing/2014/main" id="{A98600B1-3E2F-49AA-9148-1DBCE98EF4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9F654F-770D-4F6A-B210-64463B75EFBB}"/>
              </a:ext>
            </a:extLst>
          </p:cNvPr>
          <p:cNvSpPr>
            <a:spLocks noGrp="1"/>
          </p:cNvSpPr>
          <p:nvPr>
            <p:ph type="sldNum" sz="quarter" idx="12"/>
          </p:nvPr>
        </p:nvSpPr>
        <p:spPr/>
        <p:txBody>
          <a:bodyPr/>
          <a:lstStyle/>
          <a:p>
            <a:fld id="{ADB535BB-F5B6-4D83-882C-D50EFD5B3EE2}" type="slidenum">
              <a:rPr lang="en-GB" smtClean="0"/>
              <a:t>‹#›</a:t>
            </a:fld>
            <a:endParaRPr lang="en-GB"/>
          </a:p>
        </p:txBody>
      </p:sp>
    </p:spTree>
    <p:extLst>
      <p:ext uri="{BB962C8B-B14F-4D97-AF65-F5344CB8AC3E}">
        <p14:creationId xmlns:p14="http://schemas.microsoft.com/office/powerpoint/2010/main" val="444041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4AB87B-D820-430B-BD41-7E8958F39F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C06F1-DFDA-4CC8-9EB1-D015E79A2F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73E254-F03A-4BCE-8439-21C272211A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11042-CFBB-485B-9A36-D88723DD893E}" type="datetimeFigureOut">
              <a:rPr lang="en-GB" smtClean="0"/>
              <a:t>05/08/2022</a:t>
            </a:fld>
            <a:endParaRPr lang="en-GB"/>
          </a:p>
        </p:txBody>
      </p:sp>
      <p:sp>
        <p:nvSpPr>
          <p:cNvPr id="5" name="Footer Placeholder 4">
            <a:extLst>
              <a:ext uri="{FF2B5EF4-FFF2-40B4-BE49-F238E27FC236}">
                <a16:creationId xmlns:a16="http://schemas.microsoft.com/office/drawing/2014/main" id="{D9259285-735B-460C-AC46-FFCF14A63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CD5390-9B4F-4B12-84C1-2F170B018F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535BB-F5B6-4D83-882C-D50EFD5B3EE2}" type="slidenum">
              <a:rPr lang="en-GB" smtClean="0"/>
              <a:t>‹#›</a:t>
            </a:fld>
            <a:endParaRPr lang="en-GB"/>
          </a:p>
        </p:txBody>
      </p:sp>
    </p:spTree>
    <p:extLst>
      <p:ext uri="{BB962C8B-B14F-4D97-AF65-F5344CB8AC3E}">
        <p14:creationId xmlns:p14="http://schemas.microsoft.com/office/powerpoint/2010/main" val="2745535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AB7861F7-ED99-43A9-A835-A339E7DCD29F}"/>
              </a:ext>
            </a:extLst>
          </p:cNvPr>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79302" y="148988"/>
            <a:ext cx="5892902" cy="6560024"/>
          </a:xfrm>
          <a:prstGeom prst="rect">
            <a:avLst/>
          </a:prstGeom>
        </p:spPr>
      </p:pic>
      <p:grpSp>
        <p:nvGrpSpPr>
          <p:cNvPr id="15" name="Group 14">
            <a:extLst>
              <a:ext uri="{FF2B5EF4-FFF2-40B4-BE49-F238E27FC236}">
                <a16:creationId xmlns:a16="http://schemas.microsoft.com/office/drawing/2014/main" id="{E0B8944A-9F4C-45AD-9E02-24B6BCE9FB1E}"/>
              </a:ext>
            </a:extLst>
          </p:cNvPr>
          <p:cNvGrpSpPr/>
          <p:nvPr/>
        </p:nvGrpSpPr>
        <p:grpSpPr>
          <a:xfrm>
            <a:off x="6250371" y="4381500"/>
            <a:ext cx="5553075" cy="2031581"/>
            <a:chOff x="6208126" y="4240197"/>
            <a:chExt cx="5553075" cy="2031581"/>
          </a:xfrm>
        </p:grpSpPr>
        <p:sp>
          <p:nvSpPr>
            <p:cNvPr id="10" name="Rectangle 9">
              <a:extLst>
                <a:ext uri="{FF2B5EF4-FFF2-40B4-BE49-F238E27FC236}">
                  <a16:creationId xmlns:a16="http://schemas.microsoft.com/office/drawing/2014/main" id="{DB7C80EA-C254-4220-A151-7B8C13571078}"/>
                </a:ext>
              </a:extLst>
            </p:cNvPr>
            <p:cNvSpPr/>
            <p:nvPr/>
          </p:nvSpPr>
          <p:spPr>
            <a:xfrm>
              <a:off x="7078831" y="5679358"/>
              <a:ext cx="1226820" cy="592420"/>
            </a:xfrm>
            <a:prstGeom prst="rect">
              <a:avLst/>
            </a:prstGeom>
            <a:gradFill flip="none" rotWithShape="1">
              <a:gsLst>
                <a:gs pos="35000">
                  <a:srgbClr val="016BA7"/>
                </a:gs>
                <a:gs pos="89000">
                  <a:schemeClr val="bg1"/>
                </a:gs>
                <a:gs pos="100000">
                  <a:schemeClr val="bg1"/>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Rectangle 10">
              <a:extLst>
                <a:ext uri="{FF2B5EF4-FFF2-40B4-BE49-F238E27FC236}">
                  <a16:creationId xmlns:a16="http://schemas.microsoft.com/office/drawing/2014/main" id="{E1D04DF4-8B8D-4EF8-A3BD-C026E38DF2A3}"/>
                </a:ext>
              </a:extLst>
            </p:cNvPr>
            <p:cNvSpPr/>
            <p:nvPr/>
          </p:nvSpPr>
          <p:spPr>
            <a:xfrm>
              <a:off x="8777495" y="5678398"/>
              <a:ext cx="1303020" cy="592566"/>
            </a:xfrm>
            <a:prstGeom prst="rect">
              <a:avLst/>
            </a:prstGeom>
            <a:gradFill flip="none" rotWithShape="1">
              <a:gsLst>
                <a:gs pos="37000">
                  <a:srgbClr val="70A086"/>
                </a:gs>
                <a:gs pos="88000">
                  <a:schemeClr val="bg1"/>
                </a:gs>
                <a:gs pos="100000">
                  <a:schemeClr val="bg1"/>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Rectangle 11">
              <a:extLst>
                <a:ext uri="{FF2B5EF4-FFF2-40B4-BE49-F238E27FC236}">
                  <a16:creationId xmlns:a16="http://schemas.microsoft.com/office/drawing/2014/main" id="{91D3D020-4EA3-4655-94C2-DE4FD0CAD02C}"/>
                </a:ext>
              </a:extLst>
            </p:cNvPr>
            <p:cNvSpPr/>
            <p:nvPr/>
          </p:nvSpPr>
          <p:spPr>
            <a:xfrm>
              <a:off x="10694401" y="5678398"/>
              <a:ext cx="1066800" cy="592566"/>
            </a:xfrm>
            <a:prstGeom prst="rect">
              <a:avLst/>
            </a:prstGeom>
            <a:gradFill flip="none" rotWithShape="1">
              <a:gsLst>
                <a:gs pos="38000">
                  <a:srgbClr val="F09F52"/>
                </a:gs>
                <a:gs pos="100000">
                  <a:schemeClr val="bg1"/>
                </a:gs>
                <a:gs pos="89000">
                  <a:schemeClr val="bg1"/>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13" name="Picture 12">
              <a:extLst>
                <a:ext uri="{FF2B5EF4-FFF2-40B4-BE49-F238E27FC236}">
                  <a16:creationId xmlns:a16="http://schemas.microsoft.com/office/drawing/2014/main" id="{CB72DC77-2D6E-4F91-AB48-DE1510236A4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08126" y="4240197"/>
              <a:ext cx="5553075" cy="1295400"/>
            </a:xfrm>
            <a:prstGeom prst="rect">
              <a:avLst/>
            </a:prstGeom>
            <a:noFill/>
            <a:ln>
              <a:noFill/>
            </a:ln>
          </p:spPr>
        </p:pic>
      </p:grpSp>
    </p:spTree>
    <p:extLst>
      <p:ext uri="{BB962C8B-B14F-4D97-AF65-F5344CB8AC3E}">
        <p14:creationId xmlns:p14="http://schemas.microsoft.com/office/powerpoint/2010/main" val="550054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3573094"/>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rPr>
              <a:t>Carrolls find solutions to tricky risks where others seem to automatically decline. Its this tenacity in broking and helpful people that makes doing business with Carrolls important to me    </a:t>
            </a:r>
            <a:r>
              <a:rPr lang="en-GB" dirty="0">
                <a:solidFill>
                  <a:srgbClr val="333E48"/>
                </a:solidFill>
                <a:latin typeface="Helvetica" panose="020B06040202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9825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4462184"/>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rPr>
              <a:t>I enjoy using Carrolls as they offer a flexible approach to underwriting on their in-house property owners binder with JRP. Not every property case is straight forward, therefore in non-standard cases, or claims distressed cases, previous bankruptcy, adverse financial history, etc I find that Carrolls are able to offer terms at a competitive premium. I would highly recommend Carrolls to my colleagues</a:t>
            </a:r>
            <a:endParaRPr lang="en-GB" dirty="0">
              <a:solidFill>
                <a:srgbClr val="333E48"/>
              </a:solidFill>
              <a:latin typeface="Helvetica"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5384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3573094"/>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We always find that Carrolls provide support for new and existing cases with experienced staff members providing the information and support that brokers and clients need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6145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5054910"/>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Great service with experienced and knowledgeable people that you can actually discuss risks with, properly discuss claims experience, explain shades of grey, and instead of the black &amp; white "computer says no" response, actually feel you have someone on your side looking at ways to write mutually beneficial business, or at least properly explain why in a particular instance they are unable to help so that you have an understanding, rather than the more common frustration of an illogical no quote with no justification. Experienced staff working with a wide range of markets to help the retail broker. I can highly recommend!!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3204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3276731"/>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Excellent service led by the excellent staff... all very knowledgeable and helpful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4152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3276731"/>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Always helpful and professional and have access to markets we cant approach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4181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3276731"/>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Good guys! Prompt and proactive service that delivers what it says it will...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4047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3573094"/>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Always great service and are quick to respond and quick to help out with quotes. Would always recommend. Also, the online portal is a godsend and so easy to use.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083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3" y="678744"/>
            <a:ext cx="7980093" cy="82408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solidFill>
                  <a:schemeClr val="bg2">
                    <a:lumMod val="25000"/>
                  </a:schemeClr>
                </a:solidFill>
              </a:rPr>
              <a:t>Nothing fuels the fire more than praise for what you do. </a:t>
            </a:r>
          </a:p>
          <a:p>
            <a:endParaRPr lang="en-US" sz="1800" b="1" dirty="0">
              <a:solidFill>
                <a:schemeClr val="bg2">
                  <a:lumMod val="25000"/>
                </a:schemeClr>
              </a:solidFill>
            </a:endParaRPr>
          </a:p>
          <a:p>
            <a:r>
              <a:rPr lang="en-US" sz="1800" b="1" dirty="0">
                <a:solidFill>
                  <a:schemeClr val="bg2">
                    <a:lumMod val="25000"/>
                  </a:schemeClr>
                </a:solidFill>
              </a:rPr>
              <a:t>We are very proud of our service and are clear on why we transact business in the manner we do. Professionalism, skill and integrity are some of the main characteristics for what we stand for, but, it’s the empowerment of our people, the respect we hold everyone to and the desire to succeed which drives our service led proposition.</a:t>
            </a:r>
          </a:p>
          <a:p>
            <a:endParaRPr lang="en-US" sz="1800" b="1" dirty="0">
              <a:solidFill>
                <a:schemeClr val="bg2">
                  <a:lumMod val="25000"/>
                </a:schemeClr>
              </a:solidFill>
            </a:endParaRPr>
          </a:p>
          <a:p>
            <a:r>
              <a:rPr lang="en-US" sz="1800" b="1" dirty="0">
                <a:solidFill>
                  <a:schemeClr val="bg2">
                    <a:lumMod val="25000"/>
                  </a:schemeClr>
                </a:solidFill>
              </a:rPr>
              <a:t>Our three pillars of Broking, Underwriting and Online give us the flexibility to be a partner for many Insurance Brokers in the UK and it is great to see so many people praise what we do across all these pillars but it is the praise obviously for the things we do on a day to day basis to know that we are doing something right.</a:t>
            </a:r>
          </a:p>
          <a:p>
            <a:endParaRPr lang="en-US" sz="1800" b="1" dirty="0">
              <a:solidFill>
                <a:schemeClr val="bg2">
                  <a:lumMod val="25000"/>
                </a:schemeClr>
              </a:solidFill>
            </a:endParaRPr>
          </a:p>
          <a:p>
            <a:r>
              <a:rPr lang="en-US" sz="1800" b="1" dirty="0">
                <a:solidFill>
                  <a:schemeClr val="bg2">
                    <a:lumMod val="25000"/>
                  </a:schemeClr>
                </a:solidFill>
              </a:rPr>
              <a:t>Thank you to everyone that has got in touch with a testimonial. For those that do not use Carrolls please read this document, it’s the flexibility of the proposition backed by consistently high service why over 1,500 offices in the UK bind business with Carrolls every year, why not be another one?</a:t>
            </a:r>
          </a:p>
          <a:p>
            <a:endParaRPr lang="en-US" sz="1800" b="1" dirty="0">
              <a:solidFill>
                <a:schemeClr val="bg2">
                  <a:lumMod val="25000"/>
                </a:schemeClr>
              </a:solidFill>
            </a:endParaRPr>
          </a:p>
          <a:p>
            <a:r>
              <a:rPr lang="en-US" sz="1800" b="1" dirty="0">
                <a:solidFill>
                  <a:schemeClr val="bg2">
                    <a:lumMod val="25000"/>
                  </a:schemeClr>
                </a:solidFill>
              </a:rPr>
              <a:t>Greg Duignan</a:t>
            </a:r>
          </a:p>
          <a:p>
            <a:r>
              <a:rPr lang="en-US" sz="1800" b="1" dirty="0">
                <a:solidFill>
                  <a:schemeClr val="bg2">
                    <a:lumMod val="25000"/>
                  </a:schemeClr>
                </a:solidFill>
              </a:rPr>
              <a:t>Director – Head of UK Divisions</a:t>
            </a:r>
          </a:p>
          <a:p>
            <a:endParaRPr lang="en-US" sz="1800" b="1" dirty="0">
              <a:solidFill>
                <a:schemeClr val="bg2">
                  <a:lumMod val="25000"/>
                </a:schemeClr>
              </a:solidFill>
            </a:endParaRPr>
          </a:p>
        </p:txBody>
      </p:sp>
      <p:sp>
        <p:nvSpPr>
          <p:cNvPr id="4" name="Text Placeholder 4">
            <a:extLst>
              <a:ext uri="{FF2B5EF4-FFF2-40B4-BE49-F238E27FC236}">
                <a16:creationId xmlns:a16="http://schemas.microsoft.com/office/drawing/2014/main" id="{A2F72CEE-DBF6-4607-820C-19B2095D15AF}"/>
              </a:ext>
            </a:extLst>
          </p:cNvPr>
          <p:cNvSpPr txBox="1">
            <a:spLocks/>
          </p:cNvSpPr>
          <p:nvPr/>
        </p:nvSpPr>
        <p:spPr>
          <a:xfrm>
            <a:off x="679449" y="1502833"/>
            <a:ext cx="10855326" cy="416454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solidFill>
                <a:schemeClr val="tx1">
                  <a:lumMod val="75000"/>
                  <a:lumOff val="25000"/>
                </a:schemeClr>
              </a:solidFill>
            </a:endParaRPr>
          </a:p>
        </p:txBody>
      </p:sp>
    </p:spTree>
    <p:extLst>
      <p:ext uri="{BB962C8B-B14F-4D97-AF65-F5344CB8AC3E}">
        <p14:creationId xmlns:p14="http://schemas.microsoft.com/office/powerpoint/2010/main" val="446260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4" name="Text Placeholder 4">
            <a:extLst>
              <a:ext uri="{FF2B5EF4-FFF2-40B4-BE49-F238E27FC236}">
                <a16:creationId xmlns:a16="http://schemas.microsoft.com/office/drawing/2014/main" id="{A2F72CEE-DBF6-4607-820C-19B2095D15AF}"/>
              </a:ext>
            </a:extLst>
          </p:cNvPr>
          <p:cNvSpPr txBox="1">
            <a:spLocks/>
          </p:cNvSpPr>
          <p:nvPr/>
        </p:nvSpPr>
        <p:spPr>
          <a:xfrm>
            <a:off x="679449" y="1502833"/>
            <a:ext cx="10855326" cy="416454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The team at Carrolls make doing business with them easy. They are friendly, knowledgeable and they know the markets and importantly have good relationships with those markets.</a:t>
            </a:r>
          </a:p>
          <a:p>
            <a:pPr marL="0" indent="0">
              <a:lnSpc>
                <a:spcPct val="107000"/>
              </a:lnSpc>
              <a:spcAft>
                <a:spcPts val="800"/>
              </a:spcAft>
              <a:buNone/>
            </a:pPr>
            <a:r>
              <a:rPr lang="en-GB" sz="1800" dirty="0">
                <a:solidFill>
                  <a:srgbClr val="333E48"/>
                </a:solidFill>
                <a:latin typeface="Helvetica" panose="020B0604020202020204" pitchFamily="34" charset="0"/>
                <a:ea typeface="Calibri" panose="020F0502020204030204" pitchFamily="34" charset="0"/>
                <a:cs typeface="Times New Roman" panose="02020603050405020304" pitchFamily="18" charset="0"/>
              </a:rPr>
              <a:t>                                                                                                                                    </a:t>
            </a: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3433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1213592" cy="3970318"/>
          </a:xfrm>
          <a:prstGeom prst="rect">
            <a:avLst/>
          </a:prstGeom>
          <a:noFill/>
        </p:spPr>
        <p:txBody>
          <a:bodyPr wrap="square">
            <a:spAutoFit/>
          </a:bodyPr>
          <a:lstStyle/>
          <a:p>
            <a:r>
              <a:rPr lang="en-GB" sz="9600" dirty="0">
                <a:effectLst/>
                <a:latin typeface="Helvetica" panose="020B0604020202020204" pitchFamily="34" charset="0"/>
                <a:ea typeface="Calibri" panose="020F0502020204030204" pitchFamily="34" charset="0"/>
                <a:cs typeface="Helvetica" panose="020B0604020202020204" pitchFamily="34"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It is important for a company to give prompt responses, with knowledgeable staff supplying the ever-demanding service that clients require. Carrolls are able to deliver.</a:t>
            </a:r>
          </a:p>
          <a:p>
            <a:r>
              <a:rPr lang="en-GB" dirty="0">
                <a:solidFill>
                  <a:srgbClr val="333E48"/>
                </a:solidFill>
                <a:latin typeface="Helvetica" panose="020B0604020202020204" pitchFamily="34" charset="0"/>
                <a:ea typeface="Calibri" panose="020F0502020204030204" pitchFamily="34" charset="0"/>
                <a:cs typeface="Times New Roman" panose="02020603050405020304" pitchFamily="18" charset="0"/>
              </a:rPr>
              <a:t>                                                                                                            </a:t>
            </a: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800" dirty="0">
              <a:effectLst/>
              <a:latin typeface="Calibri" panose="020F0502020204030204" pitchFamily="34" charset="0"/>
              <a:ea typeface="Calibri" panose="020F0502020204030204" pitchFamily="34" charset="0"/>
            </a:endParaRPr>
          </a:p>
          <a:p>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0044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1213592" cy="3573094"/>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We use Carrolls for our Property Owners, Commercial Combined and Household Insurance. The Property Owners online works excellent and the team are always quick to return quotes.</a:t>
            </a:r>
          </a:p>
          <a:p>
            <a:pPr>
              <a:lnSpc>
                <a:spcPct val="107000"/>
              </a:lnSpc>
              <a:spcAft>
                <a:spcPts val="800"/>
              </a:spcAft>
            </a:pPr>
            <a:r>
              <a:rPr lang="en-GB" dirty="0">
                <a:solidFill>
                  <a:srgbClr val="333E48"/>
                </a:solidFill>
                <a:latin typeface="Helvetica" panose="020B0604020202020204" pitchFamily="34" charset="0"/>
                <a:ea typeface="Calibri" panose="020F0502020204030204" pitchFamily="34" charset="0"/>
                <a:cs typeface="Times New Roman" panose="02020603050405020304" pitchFamily="18" charset="0"/>
              </a:rPr>
              <a:t>                                                                                                                                               </a:t>
            </a: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5590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1213592" cy="3573094"/>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I place a lot of business via Carrolls for Private Clients and Property Owners, they are always easy to deal with and offer a great service.</a:t>
            </a:r>
          </a:p>
          <a:p>
            <a:pPr>
              <a:lnSpc>
                <a:spcPct val="107000"/>
              </a:lnSpc>
              <a:spcAft>
                <a:spcPts val="800"/>
              </a:spcAft>
            </a:pPr>
            <a:r>
              <a:rPr lang="en-GB" dirty="0">
                <a:solidFill>
                  <a:srgbClr val="333E48"/>
                </a:solidFill>
                <a:latin typeface="Helvetica" panose="020B0604020202020204" pitchFamily="34" charset="0"/>
                <a:ea typeface="Calibri" panose="020F0502020204030204" pitchFamily="34" charset="0"/>
                <a:cs typeface="Times New Roman" panose="02020603050405020304" pitchFamily="18" charset="0"/>
              </a:rPr>
              <a:t>                                                       </a:t>
            </a: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6802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3" y="678744"/>
            <a:ext cx="10306043" cy="451469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Aft>
                <a:spcPts val="800"/>
              </a:spcAft>
            </a:pPr>
            <a:r>
              <a:rPr lang="en-GB" sz="9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Carrolls have always helped us place the risks nobody else wants!</a:t>
            </a:r>
            <a:endPar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                     </a:t>
            </a:r>
            <a:r>
              <a:rPr lang="en-GB" sz="104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endParaRPr lang="en-GB" sz="10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b="1" dirty="0">
              <a:solidFill>
                <a:schemeClr val="bg2">
                  <a:lumMod val="25000"/>
                </a:schemeClr>
              </a:solidFill>
            </a:endParaRPr>
          </a:p>
        </p:txBody>
      </p:sp>
      <p:sp>
        <p:nvSpPr>
          <p:cNvPr id="4" name="Text Placeholder 4">
            <a:extLst>
              <a:ext uri="{FF2B5EF4-FFF2-40B4-BE49-F238E27FC236}">
                <a16:creationId xmlns:a16="http://schemas.microsoft.com/office/drawing/2014/main" id="{A2F72CEE-DBF6-4607-820C-19B2095D15AF}"/>
              </a:ext>
            </a:extLst>
          </p:cNvPr>
          <p:cNvSpPr txBox="1">
            <a:spLocks/>
          </p:cNvSpPr>
          <p:nvPr/>
        </p:nvSpPr>
        <p:spPr>
          <a:xfrm>
            <a:off x="679449" y="1502833"/>
            <a:ext cx="10855326" cy="416454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solidFill>
                <a:schemeClr val="tx1">
                  <a:lumMod val="75000"/>
                  <a:lumOff val="25000"/>
                </a:schemeClr>
              </a:solidFill>
            </a:endParaRPr>
          </a:p>
        </p:txBody>
      </p:sp>
    </p:spTree>
    <p:extLst>
      <p:ext uri="{BB962C8B-B14F-4D97-AF65-F5344CB8AC3E}">
        <p14:creationId xmlns:p14="http://schemas.microsoft.com/office/powerpoint/2010/main" val="22709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1213592" cy="3323987"/>
          </a:xfrm>
          <a:prstGeom prst="rect">
            <a:avLst/>
          </a:prstGeom>
          <a:noFill/>
        </p:spPr>
        <p:txBody>
          <a:bodyPr wrap="square">
            <a:spAutoFit/>
          </a:bodyPr>
          <a:lstStyle/>
          <a:p>
            <a:r>
              <a:rPr lang="en-GB" sz="9600" dirty="0">
                <a:effectLst/>
                <a:latin typeface="Helvetica" panose="020B0604020202020204" pitchFamily="34" charset="0"/>
                <a:ea typeface="Calibri" panose="020F0502020204030204" pitchFamily="34" charset="0"/>
                <a:cs typeface="Helvetica" panose="020B0604020202020204" pitchFamily="34" charset="0"/>
              </a:rPr>
              <a:t>“</a:t>
            </a:r>
            <a:r>
              <a:rPr lang="en-GB" sz="1800" dirty="0">
                <a:solidFill>
                  <a:srgbClr val="333E48"/>
                </a:solidFill>
                <a:effectLst/>
                <a:latin typeface="Helvetica" panose="020B0604020202020204" pitchFamily="34" charset="0"/>
                <a:ea typeface="Calibri" panose="020F0502020204030204" pitchFamily="34" charset="0"/>
              </a:rPr>
              <a:t>Carrolls are always happy to look at a risk and unlike so many these days, come back with an answer quickly, often very competitive</a:t>
            </a:r>
          </a:p>
          <a:p>
            <a:r>
              <a:rPr lang="en-GB" dirty="0">
                <a:solidFill>
                  <a:srgbClr val="333E48"/>
                </a:solidFill>
                <a:latin typeface="Helvetica" panose="020B0604020202020204" pitchFamily="34" charset="0"/>
                <a:ea typeface="Calibri" panose="020F0502020204030204" pitchFamily="34" charset="0"/>
              </a:rPr>
              <a:t>                                                 </a:t>
            </a:r>
            <a:r>
              <a:rPr lang="en-GB" sz="9600" dirty="0">
                <a:solidFill>
                  <a:srgbClr val="333E48"/>
                </a:solidFill>
                <a:effectLst/>
                <a:latin typeface="Helvetica" panose="020B0604020202020204" pitchFamily="34" charset="0"/>
                <a:ea typeface="Calibri" panose="020F0502020204030204" pitchFamily="34" charset="0"/>
              </a:rPr>
              <a:t>”</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7204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90EE808-170E-4204-BDEA-11A80789B80C}"/>
              </a:ext>
            </a:extLst>
          </p:cNvPr>
          <p:cNvSpPr/>
          <p:nvPr/>
        </p:nvSpPr>
        <p:spPr>
          <a:xfrm rot="10800000">
            <a:off x="4632960" y="4795520"/>
            <a:ext cx="7559040" cy="2062480"/>
          </a:xfrm>
          <a:prstGeom prst="diagStripe">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D6CC4575-CEB3-4FD4-9A5A-44ADBEEA24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5120" y="6098032"/>
            <a:ext cx="4102608" cy="539496"/>
          </a:xfrm>
          <a:prstGeom prst="rect">
            <a:avLst/>
          </a:prstGeom>
        </p:spPr>
      </p:pic>
      <p:sp>
        <p:nvSpPr>
          <p:cNvPr id="3" name="Title 3">
            <a:extLst>
              <a:ext uri="{FF2B5EF4-FFF2-40B4-BE49-F238E27FC236}">
                <a16:creationId xmlns:a16="http://schemas.microsoft.com/office/drawing/2014/main" id="{C8C42FA9-F21B-4117-9B3F-78215CE3C9E6}"/>
              </a:ext>
            </a:extLst>
          </p:cNvPr>
          <p:cNvSpPr txBox="1">
            <a:spLocks/>
          </p:cNvSpPr>
          <p:nvPr/>
        </p:nvSpPr>
        <p:spPr>
          <a:xfrm>
            <a:off x="489204" y="678744"/>
            <a:ext cx="7781544" cy="82408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solidFill>
                <a:schemeClr val="bg2">
                  <a:lumMod val="25000"/>
                </a:schemeClr>
              </a:solidFill>
            </a:endParaRPr>
          </a:p>
        </p:txBody>
      </p:sp>
      <p:sp>
        <p:nvSpPr>
          <p:cNvPr id="10" name="TextBox 9">
            <a:extLst>
              <a:ext uri="{FF2B5EF4-FFF2-40B4-BE49-F238E27FC236}">
                <a16:creationId xmlns:a16="http://schemas.microsoft.com/office/drawing/2014/main" id="{312D92BC-C71A-4561-9576-4DB88C7945D9}"/>
              </a:ext>
            </a:extLst>
          </p:cNvPr>
          <p:cNvSpPr txBox="1"/>
          <p:nvPr/>
        </p:nvSpPr>
        <p:spPr>
          <a:xfrm>
            <a:off x="489204" y="1502833"/>
            <a:ext cx="10119612" cy="3573094"/>
          </a:xfrm>
          <a:prstGeom prst="rect">
            <a:avLst/>
          </a:prstGeom>
          <a:noFill/>
        </p:spPr>
        <p:txBody>
          <a:bodyPr wrap="square">
            <a:spAutoFit/>
          </a:bodyPr>
          <a:lstStyle/>
          <a:p>
            <a:pPr>
              <a:lnSpc>
                <a:spcPct val="107000"/>
              </a:lnSpc>
              <a:spcAft>
                <a:spcPts val="800"/>
              </a:spcAft>
            </a:pP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r>
              <a:rPr lang="en-GB" sz="18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I am always impressed with the prompt response to any request from Carrolls and the helpfulness of the staff</a:t>
            </a:r>
          </a:p>
          <a:p>
            <a:pPr>
              <a:lnSpc>
                <a:spcPct val="107000"/>
              </a:lnSpc>
              <a:spcAft>
                <a:spcPts val="800"/>
              </a:spcAft>
            </a:pPr>
            <a:r>
              <a:rPr lang="en-GB" dirty="0">
                <a:solidFill>
                  <a:srgbClr val="333E48"/>
                </a:solidFill>
                <a:latin typeface="Helvetica" panose="020B0604020202020204" pitchFamily="34" charset="0"/>
                <a:ea typeface="Calibri" panose="020F0502020204030204" pitchFamily="34" charset="0"/>
                <a:cs typeface="Times New Roman" panose="02020603050405020304" pitchFamily="18" charset="0"/>
              </a:rPr>
              <a:t>                                       </a:t>
            </a:r>
            <a:r>
              <a:rPr lang="en-GB" sz="9600" dirty="0">
                <a:solidFill>
                  <a:srgbClr val="333E48"/>
                </a:solidFill>
                <a:effectLst/>
                <a:latin typeface="Helvetica" panose="020B0604020202020204" pitchFamily="34" charset="0"/>
                <a:ea typeface="Calibri" panose="020F0502020204030204" pitchFamily="34" charset="0"/>
                <a:cs typeface="Times New Roman" panose="02020603050405020304" pitchFamily="18" charset="0"/>
              </a:rPr>
              <a:t>”</a:t>
            </a:r>
            <a:endParaRPr lang="en-GB"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5997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1334</TotalTime>
  <Words>740</Words>
  <Application>Microsoft Office PowerPoint</Application>
  <PresentationFormat>Widescreen</PresentationFormat>
  <Paragraphs>40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Sami Sulaiman</dc:creator>
  <cp:lastModifiedBy>Gregory Duignan</cp:lastModifiedBy>
  <cp:revision>55</cp:revision>
  <dcterms:created xsi:type="dcterms:W3CDTF">2020-01-29T16:17:59Z</dcterms:created>
  <dcterms:modified xsi:type="dcterms:W3CDTF">2022-08-05T14:02:17Z</dcterms:modified>
</cp:coreProperties>
</file>